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9" r:id="rId18"/>
    <p:sldId id="274" r:id="rId19"/>
    <p:sldId id="275" r:id="rId20"/>
    <p:sldId id="276" r:id="rId21"/>
    <p:sldId id="277" r:id="rId22"/>
    <p:sldId id="278" r:id="rId23"/>
    <p:sldId id="262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C062A50-A17C-4BC4-97C9-FB2A6D2DF1DB}" type="datetimeFigureOut">
              <a:rPr lang="pt-BR" smtClean="0"/>
              <a:pPr/>
              <a:t>17/05/2013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A5E683A-99A8-4752-8217-115FB7D3E0D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2044075"/>
          </a:xfrm>
        </p:spPr>
        <p:txBody>
          <a:bodyPr>
            <a:noAutofit/>
          </a:bodyPr>
          <a:lstStyle/>
          <a:p>
            <a:pPr algn="ctr"/>
            <a:r>
              <a:rPr lang="pt-BR" sz="6600" dirty="0" smtClean="0">
                <a:solidFill>
                  <a:schemeClr val="tx1"/>
                </a:solidFill>
              </a:rPr>
              <a:t>Forasteiros </a:t>
            </a:r>
            <a:r>
              <a:rPr lang="pt-BR" sz="6600" dirty="0" smtClean="0">
                <a:solidFill>
                  <a:schemeClr val="tx1"/>
                </a:solidFill>
              </a:rPr>
              <a:t>e perseguidos </a:t>
            </a:r>
            <a:endParaRPr lang="pt-BR" sz="660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1 Carta de Pedro</a:t>
            </a:r>
          </a:p>
          <a:p>
            <a:r>
              <a:rPr lang="pt-BR" sz="3200" dirty="0" smtClean="0"/>
              <a:t>EBE 2013</a:t>
            </a:r>
            <a:endParaRPr lang="pt-BR" sz="3200" dirty="0"/>
          </a:p>
        </p:txBody>
      </p:sp>
      <p:pic>
        <p:nvPicPr>
          <p:cNvPr id="72706" name="Picture 2" descr="https://encrypted-tbn1.gstatic.com/images?q=tbn:ANd9GcQzxwwTHmvJnUhBnmSKOML2oKItOdof_a1OgeBKCcx81xfYVkX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071810"/>
            <a:ext cx="4411972" cy="30670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3.bp.blogspot.com/--GBZt5KGioU/TgiblBmcTMI/AAAAAAAACBo/mNSIGrK4KLQ/s1600/%25C3%2581sia%2BMeno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14422"/>
            <a:ext cx="6375842" cy="5100673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1214414" y="571480"/>
            <a:ext cx="7159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i="1" dirty="0" smtClean="0"/>
              <a:t>Ponto, Galácia, Capadócia, Ásia e Bitínia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“aos eleitos que são forasteiros da Dispersão no Ponto, Galácia, Capadócia, Ásia e Bitínia,”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1 Pd 1.1</a:t>
            </a:r>
            <a:endParaRPr lang="pt-BR" sz="3600" dirty="0" smtClean="0">
              <a:latin typeface="Calibri" pitchFamily="34" charset="0"/>
              <a:cs typeface="Calibri" pitchFamily="34" charset="0"/>
            </a:endParaRPr>
          </a:p>
          <a:p>
            <a:endParaRPr lang="pt-BR" sz="36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pt-PT" sz="3600" dirty="0" smtClean="0">
                <a:latin typeface="Calibri" pitchFamily="34" charset="0"/>
                <a:cs typeface="Calibri" pitchFamily="34" charset="0"/>
              </a:rPr>
              <a:t>Regiões da Anatólia, conquistada por Roma +- 17 a.C. </a:t>
            </a:r>
            <a:endParaRPr lang="pt-BR" sz="36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pt-PT" sz="3600" dirty="0" smtClean="0">
                <a:latin typeface="Calibri" pitchFamily="34" charset="0"/>
                <a:cs typeface="Calibri" pitchFamily="34" charset="0"/>
              </a:rPr>
              <a:t>Ásia Menor</a:t>
            </a:r>
            <a:endParaRPr lang="pt-BR" sz="36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>
                <a:solidFill>
                  <a:schemeClr val="tx1"/>
                </a:solidFill>
              </a:rPr>
              <a:t>Forasteiros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75780" name="Picture 4" descr="https://encrypted-tbn1.gstatic.com/images?q=tbn:ANd9GcQa40YA0BsPXOG9xKn_7wzzc4-ViECizosHy-edBwPhnFGMtrg-w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4481507"/>
            <a:ext cx="3616968" cy="2376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pt-PT" sz="4000" dirty="0" smtClean="0">
                <a:latin typeface="Calibri" pitchFamily="34" charset="0"/>
                <a:cs typeface="Calibri" pitchFamily="34" charset="0"/>
              </a:rPr>
              <a:t>“parokoi” estrangeiros, estranhos que não possuem raízes nacionais, língua costumes, cultura ou filiação política e religiosa do povo onde habitam.</a:t>
            </a:r>
          </a:p>
          <a:p>
            <a:pPr>
              <a:buNone/>
            </a:pPr>
            <a:endParaRPr lang="pt-BR" sz="40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PT" sz="4000" dirty="0" smtClean="0">
                <a:latin typeface="Calibri" pitchFamily="34" charset="0"/>
                <a:cs typeface="Calibri" pitchFamily="34" charset="0"/>
              </a:rPr>
              <a:t>“oikeios” relação de parentesco, amigos e familiares.</a:t>
            </a:r>
            <a:endParaRPr lang="pt-BR" sz="4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Quem eram?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" name="Picture 2" descr="https://encrypted-tbn3.gstatic.com/images?q=tbn:ANd9GcTYucejrkYY_MZQ3LtGL029HJ_VD_SJl6ViyKk6Ad7Wef96LJFm-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786322"/>
            <a:ext cx="3571900" cy="183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78634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PT" sz="3200" dirty="0" smtClean="0"/>
              <a:t>Do ponto de vista social</a:t>
            </a:r>
            <a:r>
              <a:rPr lang="pt-PT" sz="3200" dirty="0" smtClean="0"/>
              <a:t>:</a:t>
            </a:r>
          </a:p>
          <a:p>
            <a:pPr>
              <a:buNone/>
            </a:pPr>
            <a:endParaRPr lang="pt-BR" sz="1000" dirty="0" smtClean="0"/>
          </a:p>
          <a:p>
            <a:r>
              <a:rPr lang="pt-PT" sz="3200" b="1" dirty="0" smtClean="0"/>
              <a:t>Estrangeiros</a:t>
            </a:r>
            <a:r>
              <a:rPr lang="pt-PT" sz="3200" b="1" dirty="0" smtClean="0"/>
              <a:t>.</a:t>
            </a:r>
          </a:p>
          <a:p>
            <a:endParaRPr lang="pt-BR" sz="1100" b="1" dirty="0" smtClean="0"/>
          </a:p>
          <a:p>
            <a:pPr>
              <a:buNone/>
            </a:pPr>
            <a:r>
              <a:rPr lang="pt-PT" sz="3200" dirty="0" smtClean="0"/>
              <a:t>Do ponto de vista histórico religioso</a:t>
            </a:r>
            <a:r>
              <a:rPr lang="pt-PT" sz="3200" dirty="0" smtClean="0"/>
              <a:t>:</a:t>
            </a:r>
          </a:p>
          <a:p>
            <a:pPr>
              <a:buNone/>
            </a:pPr>
            <a:endParaRPr lang="pt-BR" sz="1200" dirty="0" smtClean="0"/>
          </a:p>
          <a:p>
            <a:r>
              <a:rPr lang="pt-PT" sz="3200" b="1" dirty="0" smtClean="0"/>
              <a:t>Comunidade cristã </a:t>
            </a:r>
            <a:r>
              <a:rPr lang="pt-PT" sz="3200" dirty="0" smtClean="0"/>
              <a:t>– co-herdeira do legado de Israel.</a:t>
            </a:r>
            <a:endParaRPr lang="pt-BR" sz="3200" dirty="0" smtClean="0"/>
          </a:p>
          <a:p>
            <a:pPr algn="ctr">
              <a:buNone/>
            </a:pPr>
            <a:endParaRPr lang="pt-BR" sz="3200" dirty="0" smtClean="0"/>
          </a:p>
          <a:p>
            <a:pPr algn="ctr">
              <a:buNone/>
            </a:pPr>
            <a:r>
              <a:rPr lang="pt-BR" sz="3200" dirty="0" smtClean="0"/>
              <a:t>Forasteiros no Egito e Babilônia + em casa na comunidade cristã</a:t>
            </a:r>
          </a:p>
          <a:p>
            <a:endParaRPr lang="pt-BR" dirty="0"/>
          </a:p>
        </p:txBody>
      </p:sp>
      <p:pic>
        <p:nvPicPr>
          <p:cNvPr id="77827" name="Picture 3" descr="C:\Users\Notebook\Pictures\imagens para ilustrações\bênçã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286388"/>
            <a:ext cx="1972370" cy="1347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PT" sz="3200" dirty="0" smtClean="0"/>
              <a:t>Trabalhavam como:</a:t>
            </a:r>
          </a:p>
          <a:p>
            <a:pPr>
              <a:buNone/>
            </a:pPr>
            <a:endParaRPr lang="pt-BR" sz="2400" dirty="0" smtClean="0"/>
          </a:p>
          <a:p>
            <a:r>
              <a:rPr lang="pt-PT" sz="3200" dirty="0" smtClean="0"/>
              <a:t>Comerciantes e artesãos principalmente nas periferias das cidades</a:t>
            </a:r>
          </a:p>
          <a:p>
            <a:endParaRPr lang="pt-BR" sz="2000" dirty="0" smtClean="0"/>
          </a:p>
          <a:p>
            <a:r>
              <a:rPr lang="pt-PT" sz="3200" dirty="0" smtClean="0"/>
              <a:t>Cultivando a terra no</a:t>
            </a:r>
          </a:p>
          <a:p>
            <a:pPr>
              <a:buNone/>
            </a:pPr>
            <a:r>
              <a:rPr lang="pt-PT" sz="3200" dirty="0" smtClean="0"/>
              <a:t> campo.</a:t>
            </a:r>
            <a:endParaRPr lang="pt-BR" sz="3200" dirty="0" smtClean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De que viviam?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79876" name="Picture 4" descr="http://4.bp.blogspot.com/_ct0WuzH7XEU/TTIVDonuwNI/AAAAAAAAArw/W2-8-YL-wFU/s1600/feira_mediev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4000504"/>
            <a:ext cx="3426986" cy="2588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4000" i="1" dirty="0" smtClean="0"/>
              <a:t>“Esta superstição contagiosa espalhou-se não só pelas cidades, mas também pelas vilas e zonas rurais” </a:t>
            </a:r>
          </a:p>
          <a:p>
            <a:pPr algn="ctr">
              <a:buNone/>
            </a:pPr>
            <a:r>
              <a:rPr lang="pt-BR" dirty="0" smtClean="0"/>
              <a:t>(trecho de carta de Plínio, governador provincial romano ao Imperador Trajano)</a:t>
            </a:r>
            <a:endParaRPr lang="pt-BR" dirty="0"/>
          </a:p>
        </p:txBody>
      </p:sp>
      <p:pic>
        <p:nvPicPr>
          <p:cNvPr id="81922" name="Picture 2" descr="https://encrypted-tbn3.gstatic.com/images?q=tbn:ANd9GcQYIU_ZAQV3esU2qb0bsVfsTDz3Pf9mtbifI-p07BppgGE4MND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4214794"/>
            <a:ext cx="2643206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79286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sz="3200" dirty="0" smtClean="0">
                <a:latin typeface="Calibri" pitchFamily="34" charset="0"/>
                <a:cs typeface="Calibri" pitchFamily="34" charset="0"/>
              </a:rPr>
              <a:t>Muitos conflitos estavam relacionados com as condições sociais que caracterizavam a interação dos cristãos e da sociedade da Ásia Menor em seu conjunto. </a:t>
            </a:r>
          </a:p>
          <a:p>
            <a:pPr>
              <a:buNone/>
            </a:pPr>
            <a:endParaRPr lang="pt-BR" sz="32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3200" dirty="0" smtClean="0">
                <a:latin typeface="Calibri" pitchFamily="34" charset="0"/>
                <a:cs typeface="Calibri" pitchFamily="34" charset="0"/>
              </a:rPr>
              <a:t>Eram excluídos do direito de votar e do privilégio da posse de terra;</a:t>
            </a:r>
          </a:p>
          <a:p>
            <a:pPr>
              <a:buNone/>
            </a:pPr>
            <a:r>
              <a:rPr lang="pt-BR" sz="32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pt-BR" sz="3200" dirty="0" smtClean="0">
                <a:latin typeface="Calibri" pitchFamily="34" charset="0"/>
                <a:cs typeface="Calibri" pitchFamily="34" charset="0"/>
              </a:rPr>
              <a:t>também dos principais deveres e honras cívicas;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Perseguidos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83973" name="Picture 5" descr="C:\Users\Notebook\Pictures\imagens para ilustrações\humilhaçã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14290"/>
            <a:ext cx="1071570" cy="1280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525963"/>
          </a:xfrm>
        </p:spPr>
        <p:txBody>
          <a:bodyPr>
            <a:noAutofit/>
          </a:bodyPr>
          <a:lstStyle/>
          <a:p>
            <a:r>
              <a:rPr lang="pt-BR" sz="4000" dirty="0" smtClean="0">
                <a:latin typeface="Calibri" pitchFamily="34" charset="0"/>
                <a:cs typeface="Calibri" pitchFamily="34" charset="0"/>
              </a:rPr>
              <a:t>Sofriam restrições com respeito ao matrimonio com os de outra classe</a:t>
            </a:r>
            <a:r>
              <a:rPr lang="pt-BR" sz="4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pt-BR" sz="4000" dirty="0" smtClean="0">
                <a:latin typeface="Calibri" pitchFamily="34" charset="0"/>
                <a:cs typeface="Calibri" pitchFamily="34" charset="0"/>
              </a:rPr>
              <a:t>Eram </a:t>
            </a:r>
            <a:r>
              <a:rPr lang="pt-BR" sz="4000" dirty="0" smtClean="0">
                <a:latin typeface="Calibri" pitchFamily="34" charset="0"/>
                <a:cs typeface="Calibri" pitchFamily="34" charset="0"/>
              </a:rPr>
              <a:t>obrigados a pagar as taxas, tributos e quotas de produção. Também podiam ser forçados ao serviço militar.</a:t>
            </a:r>
            <a:endParaRPr lang="pt-BR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2948" name="Picture 4" descr="http://2.bp.blogspot.com/-OuoEAUMJ7MI/TnHp81BUF9I/AAAAAAAACcM/vPmJ2xj0B7A/s1600/burro+clayt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075133"/>
            <a:ext cx="3500462" cy="2782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3600" dirty="0" smtClean="0">
                <a:latin typeface="Calibri" pitchFamily="34" charset="0"/>
                <a:cs typeface="Calibri" pitchFamily="34" charset="0"/>
              </a:rPr>
              <a:t>Nero tenta desviar de si a suspeita do incêndio de Roma atribuindo aos cristãos, e aplaca a ira popular os assassinando em público.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pPr lvl="0" algn="ctr"/>
            <a:r>
              <a:rPr lang="pt-BR" dirty="0" smtClean="0">
                <a:solidFill>
                  <a:schemeClr val="tx1"/>
                </a:solidFill>
              </a:rPr>
              <a:t/>
            </a:r>
            <a:br>
              <a:rPr lang="pt-BR" dirty="0" smtClean="0">
                <a:solidFill>
                  <a:schemeClr val="tx1"/>
                </a:solidFill>
              </a:rPr>
            </a:br>
            <a:r>
              <a:rPr lang="pt-BR" dirty="0" smtClean="0">
                <a:solidFill>
                  <a:schemeClr val="tx1"/>
                </a:solidFill>
              </a:rPr>
              <a:t>1. Romanos como agentes da perseguição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86018" name="Picture 2" descr="http://1.bp.blogspot.com/_SLDM0RADsGY/TIeBEvANmzI/AAAAAAAACr0/MN7XMN6tlTk/s320/Diocleciano+Perseguid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4000504"/>
            <a:ext cx="2638425" cy="2581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3600" i="1" dirty="0" smtClean="0">
                <a:latin typeface="Calibri" pitchFamily="34" charset="0"/>
                <a:cs typeface="Calibri" pitchFamily="34" charset="0"/>
              </a:rPr>
              <a:t>“... Nero apresentou como culpados e entregou aos tormentos mais refinados pessoas detestadas por sua torpeza, que a multidão chamava de ‘cristãos’”.</a:t>
            </a:r>
            <a:r>
              <a:rPr lang="pt-BR" sz="3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pt-BR" dirty="0" smtClean="0">
                <a:latin typeface="Calibri" pitchFamily="34" charset="0"/>
                <a:cs typeface="Calibri" pitchFamily="34" charset="0"/>
              </a:rPr>
              <a:t>(J.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Comby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 e P.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Lemonon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, Roma em face a Jerusalém. </a:t>
            </a:r>
            <a:r>
              <a:rPr lang="pt-BR" dirty="0" err="1" smtClean="0">
                <a:latin typeface="Calibri" pitchFamily="34" charset="0"/>
                <a:cs typeface="Calibri" pitchFamily="34" charset="0"/>
              </a:rPr>
              <a:t>Paulus</a:t>
            </a:r>
            <a:r>
              <a:rPr lang="pt-BR" dirty="0" smtClean="0">
                <a:latin typeface="Calibri" pitchFamily="34" charset="0"/>
                <a:cs typeface="Calibri" pitchFamily="34" charset="0"/>
              </a:rPr>
              <a:t>, São Paulo, 1987, pp48s)</a:t>
            </a:r>
          </a:p>
          <a:p>
            <a:endParaRPr lang="pt-BR" dirty="0"/>
          </a:p>
        </p:txBody>
      </p:sp>
      <p:pic>
        <p:nvPicPr>
          <p:cNvPr id="85000" name="Picture 8" descr="https://encrypted-tbn3.gstatic.com/images?q=tbn:ANd9GcQ0Dn5y2paJ86Qhm5iPr91ocNXVfnRfAEWTgsm9foPEuTZIr5P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4143380"/>
            <a:ext cx="2643206" cy="2231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“12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Amados, não estranheis o fogo ardente que surge no meio de vós, destinado a provar-vos, como se alguma coisa extraordinária vos estivesse acontecendo;</a:t>
            </a:r>
            <a:r>
              <a:rPr lang="pt-PT" sz="3600" b="1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BR" sz="3600" i="1" dirty="0" smtClean="0">
                <a:latin typeface="Calibri" pitchFamily="34" charset="0"/>
                <a:cs typeface="Calibri" pitchFamily="34" charset="0"/>
              </a:rPr>
              <a:t>...</a:t>
            </a:r>
            <a:r>
              <a:rPr lang="pt-BR" sz="3600" b="1" i="1" baseline="30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15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Não sofra, porém, nenhum de vós como assassino, ou ladrão, ou malfeitor, ou como quem se intromete em negócios de outrem;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 16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mas, se sofrer como cristão, não se envergonhe disso; antes, glorifique a Deus com esse nome”.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endParaRPr lang="pt-PT" i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pt-PT" i="1" dirty="0" smtClean="0">
                <a:latin typeface="Calibri" pitchFamily="34" charset="0"/>
                <a:cs typeface="Calibri" pitchFamily="34" charset="0"/>
              </a:rPr>
              <a:t>1 Pd 4. 12, 15 e 16</a:t>
            </a:r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</p:txBody>
      </p:sp>
      <p:pic>
        <p:nvPicPr>
          <p:cNvPr id="87041" name="Picture 1" descr="C:\Users\Notebook\Pictures\imagens para ilustrações\cruz e pon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786322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4360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t-PT" sz="3000" i="1" dirty="0" smtClean="0">
                <a:latin typeface="Calibri" pitchFamily="34" charset="0"/>
                <a:cs typeface="Calibri" pitchFamily="34" charset="0"/>
              </a:rPr>
              <a:t>“Eis, entretanto, a norma que tenho seguido para com aqueles que me foram denunciados como cristãos. Perguntei-lhes se eram cristãos. Aos que confirmavam, perguntei segunda e terceira vez, ameaçando-os com o suplício; aqueles que perseveraram, mandei executá-los; seja qual for o significado de sua confissão, eu estava certo de que era necessário punir pelo menos esta teimosia e obstinação inflexíveis. Outros, dominados pela mesma loucura, anotei-os por serem cidadãos romanos, para serem enviados a Roma. Como acontece em casos semelhantes, estendendo-se a acusação com o andar da investigação, logo se apresentaram vários casos diferentes”.</a:t>
            </a:r>
            <a:r>
              <a:rPr lang="pt-PT" sz="3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buNone/>
            </a:pPr>
            <a:r>
              <a:rPr lang="pt-BR" sz="2600" dirty="0" smtClean="0">
                <a:latin typeface="Calibri" pitchFamily="34" charset="0"/>
                <a:cs typeface="Calibri" pitchFamily="34" charset="0"/>
              </a:rPr>
              <a:t>(trecho de carta de Plínio, governador provincial romano ao Imperador Trajano)</a:t>
            </a:r>
          </a:p>
          <a:p>
            <a:endParaRPr lang="pt-BR" dirty="0"/>
          </a:p>
        </p:txBody>
      </p:sp>
      <p:pic>
        <p:nvPicPr>
          <p:cNvPr id="88066" name="Picture 2" descr="C:\Users\Notebook\Pictures\imagens para ilustrações\povo igrej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5929330"/>
            <a:ext cx="947367" cy="7096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sz="4000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pt-BR" sz="4000" dirty="0" smtClean="0">
                <a:latin typeface="Calibri" pitchFamily="34" charset="0"/>
                <a:cs typeface="Calibri" pitchFamily="34" charset="0"/>
              </a:rPr>
              <a:t>A perseguição que os cristãos sofreram por parte dos judeus tinha motivos religiosos e políticos.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chemeClr val="tx1"/>
                </a:solidFill>
              </a:rPr>
              <a:t>2. Judeus como provocadores da perseguição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2052" name="Picture 4" descr="http://1.bp.blogspot.com/-dhmss4ZEeRA/T6LQv-Rb6jI/AAAAAAAAAIY/VDTyItkUXp4/s1600/sociedade+roma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500570"/>
            <a:ext cx="4143404" cy="2120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/>
          <a:lstStyle/>
          <a:p>
            <a:pPr algn="ctr"/>
            <a:r>
              <a:rPr lang="pt-BR" sz="4400" dirty="0" smtClean="0">
                <a:latin typeface="Calibri" pitchFamily="34" charset="0"/>
                <a:cs typeface="Calibri" pitchFamily="34" charset="0"/>
              </a:rPr>
              <a:t>Os judeus mesmo e apesar da rebelião </a:t>
            </a:r>
            <a:r>
              <a:rPr lang="pt-BR" sz="4400" dirty="0" err="1" smtClean="0">
                <a:latin typeface="Calibri" pitchFamily="34" charset="0"/>
                <a:cs typeface="Calibri" pitchFamily="34" charset="0"/>
              </a:rPr>
              <a:t>palestinense</a:t>
            </a:r>
            <a:r>
              <a:rPr lang="pt-BR" sz="4400" dirty="0" smtClean="0">
                <a:latin typeface="Calibri" pitchFamily="34" charset="0"/>
                <a:cs typeface="Calibri" pitchFamily="34" charset="0"/>
              </a:rPr>
              <a:t>, mantinham o seu privilegiado estatuto político, social e religioso no império.</a:t>
            </a:r>
          </a:p>
          <a:p>
            <a:endParaRPr lang="pt-BR" dirty="0"/>
          </a:p>
        </p:txBody>
      </p:sp>
      <p:pic>
        <p:nvPicPr>
          <p:cNvPr id="28674" name="Picture 2" descr="http://mrkash.com/images/r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357694"/>
            <a:ext cx="4762500" cy="2047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4000" dirty="0" smtClean="0">
                <a:latin typeface="Calibri" pitchFamily="34" charset="0"/>
                <a:cs typeface="Calibri" pitchFamily="34" charset="0"/>
              </a:rPr>
              <a:t>Os cristãos já eram marginais por conta da condição de estrangeiros e quanto mais ficava claro a separação dos judeus, mais eles perdiam o aparato de proteção destinado aos judeus.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9698" name="Picture 2" descr="http://1.bp.blogspot.com/_41DTQNqVEt0/TG63pMrQovI/AAAAAAAAKwk/VQIM7CzQzbY/s1600/c%C3%A9s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786322"/>
            <a:ext cx="2500330" cy="1561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4800" dirty="0" smtClean="0">
                <a:latin typeface="Calibri" pitchFamily="34" charset="0"/>
                <a:cs typeface="Calibri" pitchFamily="34" charset="0"/>
              </a:rPr>
              <a:t>Os judeus não queriam ser confundidos com os rebeldes e denunciavam os cristãos diante das autoridades romanas.</a:t>
            </a:r>
          </a:p>
          <a:p>
            <a:endParaRPr lang="pt-BR" dirty="0"/>
          </a:p>
        </p:txBody>
      </p:sp>
      <p:pic>
        <p:nvPicPr>
          <p:cNvPr id="4" name="Picture 2" descr="http://2.bp.blogspot.com/_dMk5Rmt0EyI/SZh8ESmyPvI/AAAAAAAAEDI/3gR1y9LaHCE/s320/patr%C3%ADcios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429132"/>
            <a:ext cx="3000396" cy="2209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sz="4400" dirty="0" smtClean="0">
                <a:latin typeface="Calibri" pitchFamily="34" charset="0"/>
                <a:cs typeface="Calibri" pitchFamily="34" charset="0"/>
              </a:rPr>
              <a:t>Os cristãos eram vistos de forma preconceituosa como perturbadores da ordem e da moral.  Isso provavelmente era causado pela sua prática religiosa e política. 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chemeClr val="tx1"/>
                </a:solidFill>
              </a:rPr>
              <a:t>3. Vizinhos </a:t>
            </a:r>
            <a:r>
              <a:rPr lang="pt-BR" dirty="0" smtClean="0">
                <a:solidFill>
                  <a:schemeClr val="tx1"/>
                </a:solidFill>
              </a:rPr>
              <a:t>provocando perseguição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31750" name="Picture 6" descr="http://www.centroculturaljerusalem.com.br/admin/images_historias/Tradi%C3%A7%C3%A3o%20Or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5143512"/>
            <a:ext cx="1984901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600" dirty="0" smtClean="0">
                <a:latin typeface="Calibri" pitchFamily="34" charset="0"/>
                <a:cs typeface="Calibri" pitchFamily="34" charset="0"/>
              </a:rPr>
              <a:t>Não freqüentavam os cultos e as festas em honra aos deuses. </a:t>
            </a:r>
            <a:endParaRPr lang="pt-BR" sz="36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3600" dirty="0" smtClean="0">
                <a:latin typeface="Calibri" pitchFamily="34" charset="0"/>
                <a:cs typeface="Calibri" pitchFamily="34" charset="0"/>
              </a:rPr>
              <a:t>No interior das comunidades cristãs e especialmente em seus momentos litúrgicos, não havia divisão entre escravos e senhores, homens e mulheres, gregos e bárbaros.</a:t>
            </a:r>
          </a:p>
          <a:p>
            <a:endParaRPr lang="pt-BR" dirty="0" smtClean="0"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Por </a:t>
            </a:r>
            <a:r>
              <a:rPr lang="pt-BR" dirty="0" smtClean="0">
                <a:solidFill>
                  <a:schemeClr val="tx1"/>
                </a:solidFill>
              </a:rPr>
              <a:t>exemplo: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2770" name="AutoShape 2" descr="data:image/jpeg;base64,/9j/4AAQSkZJRgABAQAAAQABAAD/2wCEAAkGBhQRERUUExQWFRQWFx8aFhgYGBgbGRwbHB4YHhkbFhgYHCceGhskHiAdIC8gJCcpLCwtGB4xNTAqNSYrLCkBCQoKDgwOGg8PGiwkHCUsKiwsLCwuLCwsKSwsLCwsLCwsLCksLCwsLCwsKSwsLCwsLCksLCwsLCwsLCwsLCwsLP/AABEIAM4A9QMBIgACEQEDEQH/xAAcAAACAwEBAQEAAAAAAAAAAAAFBgAEBwMCAQj/xABPEAABAgMFBAYFCAcGBQMFAAABAgMABBEFBhIhMQcTQVEiYXGBkbEUMlKhwSNCcpKissLRFSRTYmNzgiUzNLPS4TVDRIPwZHSTJqPD0/H/xAAYAQEBAQEBAAAAAAAAAAAAAAACAQMABP/EACcRAAICAgECBwEAAwAAAAAAAAABAhEhMUESMgMiQlFhcYHwE1LB/9oADAMBAAIRAxEAPwDcY8hwVIqKjUce+B94rYEpLOvHPAnIc1HJI7yRCtcW77i5d2aW6pMzNpNHNShJ9UhJyJ49QwgUguWaLWLG60rZZlwC86hsKyTiUBWmtKxYlppDiQttSVpOikkEHsIjPZOUUm0PQZ4icQtsrYW4mqkmnSAOoBCTx+amkdLutGzrVXJpJ3D6N42Ca4VUJy8FDromukHrdl6TQ4kSJGgSRIkSOOJEiRI44kBL0XsakGwpyqlq9RtPrKPwHX5wbjObKZ9Mtx9xzpJlRRsHMAg4R78Su2kCTawipDFdi1Z59ZXMS6GGCmqBU7ytRSoJ0pXUA6Rbsq9LT8w9LgKQ6yqhSsUKgPnJ5j8weMfbzXlbkmgtYKlKOFttPrLVyHVzPxIEZ7eeYnkOsz7kqllTRFVIWDVJIAQ6K1rmRX94jhkXLpElZrUSOUpMhxCVp9VaQodhFRHWNQEiRIkccSJEiRxxIkSJHHFC3bablGFvOHop0A1UTokdZMZUzfK0LSmktMLLIUfVRSiU8VKURU0HZU8M4N7VnC6/Jy1aJWup7VKSgeAKvGPmxyXR+tKp0wtKesJ6Rp3mv1RGEm5S6eDRKlYbN5TZxSzOb5xHCbKRgJVU0UE5igy4nKG1twKAUkggioIzBB0IPKK9qWcmYZW0sVStJB+BHWDmOyFXZRPKXJFtRruXFIB/dyIHcSfdGiw6DtWOkSJEhhJEiRI44kSJEjjhM2tA/o5VP2iK9lT8aQxXbcCpSXKdNyin1RH237IE1LuMqyC00B5HVJ7jQwj3BvKZRRs+c+TWhRDRVpma4a8ic0nQ1pyjNupZ5FtFq3am3pMIpUNEmtdPla6caadcebbOO35QJ1Q1VXVk8fIjxim3bTf6TnJ5WJTMq2GklIrVRIT0eGuPPTMQSuLZbr0w9aMwkoU70WkHUIyzz4UAA55njAWXXyLQ9RIkSNzMkSJEjjiRIkSOOJCHs8aBm7ScGYL+EH+pwnzEO8y7gQpXspJ8BWM+2QrUG3sdAXlbxupFV0qlwga0SqgPbGcu5CWmWrGT+kLUemFZsyh3bI4FedVeZ708oIbTp9tEg4hagFuUCE8SQpJNByAGv5wAuFZanZV1KH3WHmphePdlOdQjJSVihORocqZwBvfd18qBUl1SyhSyXVhaw2gVUpxSfk0CpoltFeNSSRGbb6dbFWTT7l19Ala67lPlAi+F4Hi+1IyZwvudJbmu7Rz7ePZTiRBO4qlmz5crViJbBrlpnhGXJNB3QoXau+zacxOvzAUob7A3RSk0AryOfRwjuhtukkRbbD98ZmclQ1Msq3jbSaPt0AxDKq8sx3errmKwfsS2m5tlLzRqlWo4pPFKhwIhYfu1MyHTknFPND15V04gRx3Sjoerz0gBcq2m2bRLbJIl5oVDZyLTgrVChwIIKesFPKO6qlk6rRqsSJEjUBml9dpLrbypeUoCk4VuEAnH7KAcstKnj2QZFsTVnNNGdUl9C3CHXU5boEJwVASMQriqe7lVVuvdYTzLoK8Drc7jWSKkppmO2te8GNTtGQQ+0tpwVQtJSodvLrGvdGMep2xulgQtrTJSJWbbz3a9RpnhWg9lUnxgRJWsLOnhMgEyU4MQIGgUakU9ptRIpyMMd1JX0qTmLPmOkZdZaxccIzbUOsEZdQEJbNqCQU7IzSUTUti0QoVSr2mz81XNORB76iW+oS9jU7YvYwzKqfDiFDD8nhUDiUR0QKdfhnAbZRZym5LGrV5wrHZkAe+hPeIRrMlrILoLjkylOuBxIw9iltgkjwjY7OnGnWwWVIU2BQYCCAOAy07I0i+p2wtUqLUSJEjUBIkSJHHEiRIkccSEraBNWb0UTlS7To7sfKpB6xkAeSteUOsJVkXULk1PuzKCN6ooaVUV3ZBBKCM05YRXqgTvSEjzdS8Vly7G7ZeCBWqt7ULJPFVQAeAyyyhxlZtDqQttaVpOikkEeIhZmtmEktrdpbKCNHEqOOvMk1Cuw+6EJ2SnLCfC0nGyo0JFd2seysfMXTT3E5wOqUNrBaT0bTEinY9qommUPNmqVivWDxB6wcj2RcjYBIkSJHHEiRIkccc5hrEhSeYI8RSMjuo+40yzMISVmSW41MNp9bdOEKxJHHCqv1eoxsEZ7KSS5e3HEy3SbcQFzKTQBOInMczizH0yOuM5rKY4hlmZYbafnZBszC3ikqShRzP0c8JFSSKVMCWNpjDxVLzbS5YrBQoqzSMQp0qgKT20pDbL3cl23y+hsIcIIUU1SDWnrJBwk9dKx5t+7bM62UPJB9lQ9ZJ5pPw0MdUuCWgRs7nKS5lln5WVUUKHNNSW1jmkg5HqgLswmQ0/OSi8lh0qA5gEpVT7J74HXQllS9pCXdcKHWapQqlQ81SobNTlTJSTnQVTwEWNpMm3LzCJtl9LU1kS3mSumQUAAaZZHFkoe8XhP2FWaNOjM7xyiP09KhpICzhW7TiaqNSOeEeUWBtJdckC82htL7biUOpXXDRVaKTmNTwrlQxauTdp8zC5+cI3qxRtIINAQBi6JIAw9EAE5V5wm+qkiJVseokSA95b1MyLeN0klXqIT6yj1cgOJMaN1sApWitVkWguYwkyc0flCBXAvWtOdakcwojUQ4m9Erut7v293StcQ8Ka16qVjM7Q2nTM1iQ2ywltWRDlFCn7ynClHugRK2WUr3hlpaZTqW2Xqkf0NrJ9xEYdddujXp9y/N3icbamphvEgz72FvgoNt1xKHWcQTXni5RRQiastCFlLLbjuaUrQlb1BqTUHAM9Kg9UaRYU9IWluiG0h2XzS0roqbpTQA0UkEDqBAyENK5VClBRSkqTUJUQCRXWh1EVeHebJ1VwZNZm1TGcE6w262ciUpGIdZQqoV7oeLDuxJbxE3KVSCDk2tQbVUEdJHVyyoRpBW0rvS8wKPMoX1lIxdyhmO4xm1u2e/Yj4elVKMss5oUSU19hfbwVrw4Z2nHMsnYejWoC3qvS3INBagVrUaNtg9JR405Ac+znBGQng6yh0ZJWgLz4AgHM9UI122v0nPuTrmbDCsEuk6VGeKn2u1Q9mHJ8ICXuP0u6VISopKSQCUnUVGh6xpHSE62JtcpajDhUr0eZTuVAk4UuD1CBoK5fahxhJ2c0SJEiRSAW+NtGUk3XkkY0gBFRUYiQBlx590ELKmS4w0tVMS20qNNKlIJpChtgepIpSPnupHcErPwhrsOYDksysaKaQRTrSMoCfmaFWC6THKblEOoU24kKQoUUkioIgNe+7ypptKmlluYZONlQNBi4hXUdP9qg+bn3o9LQpLid3MtHC83pQjLEByPuOXIm3mmSsWKlnOrsae9HVUycwqrZPzSaDXmMgrmKGDd67yPmabkZMpS8sYluKFQhOZ0NRWgrodRTXJonrNbfADqErCVBQChWihoR1wi3Z6duzqlapQQPFseQgNOOELeSpa6rSbmGJT00LU8a1QgJWlI1KsvVpU0r82Dd07ffRNOSE4oLdQMTblKY09fXTPuUDpHC7f6xbE68cwwAyjq4Gn1VfWMcL3r3VsyDgyKugewqKfxGDrzfJd4NAUoAEk0A1JhIntq7CCrdtPOtpNC6kAIr1E/GlY6bTrSWlhuWb/vJpYb/AKcqjvJSOwmGayrHbl2EMJSMCU0zGp4k8yTnGjbbpBwlbKV3b3y87UNKIWn1m1jCsddOI6wTAiQFbYnU1IK5dvCRqBQCo7CYG3+ZEnOSs82MJLmB2nzh18yU4h3DlBG0zurbll6B9hTZ7U1UPhBt6fDLXsXrg2ktyWLbpJel1qacKjVRKTkTXPTyMMhNISnHPQbYqcmZ5IHUHk5Dxy+vB+9li+lyjrINFKFUfSSapr1EinfCi8fRHsWNqNkN0amUrUiZSoIaCBVTiiaoGuWE1NeunKDF1boBir8xR2bc6Tjis8JPzUcgNKjyoIpXPWifQxMO4jMSoU0pJPRC8umU+0Rx7eUOcSKTfUc3WDk/KoWlSVJSpKhRQIBB7RxhLcx2M4CCpdnuKoQaky6jy4ls/wDmfrPMcJ6SQ82ttwYkLSUqHUfjCavWyJnOftBLTC3slJQ2V5HIgAnI9cZJa9jz1rTDT25wocaQUqJ+TQmmfS11qaUrmO2Ck3aS5ey5yUcJK5dwMpPNtwgoP1cXdSNAu4wpuUYStOBSWkgprWlABqNYzfnwLtFuxdlEo0kF4F9fEqJSnuSk+ZMXZ7ZnIuCga3SuCm1EEdxqPEQClLftK0lOKlC0wyhZQCqhUaZ51Cs6U0AGfGLabEtof9ayeopH/wCqOXTWInZ9xNvPd2as+Ybd3pIrRuY0NeAdPOmVTUEeA1W6tsOTLAW60ppwHCsEUBIp0kHik1189YUrWRa25cbfZYmmlJOLDkqnMZpzGooDpE2XXyQppMo8ujiTRquik8Eg+0MwBypSJGoyK8o0WEq+QpPyIV0m3itpxs5oIOGhKTlUE1rrkIdCYQvShaNrtlo4mJMElY9UuHkeOdPqKjSeqDEHStrKlrMnpVR+UlVFtJ44HFUSR4nxENuz6US3Z0uE/ORjPaokn8u6E7aNZpROEpHRnGcB63EFJT3khA7zBrZPb4eldwT8oxoOaCapPcap7hzjOLqVMT1YW2hWZv5B72mxvEnkUZ5d1R3wRu1aXpEoy6dVtgq+lor3gxVvraKWJF9Sjq2UJ61LBSB769xjxcKVLdnS6VZHBi+sSoe4iNPV+B4D8SJEhhFG/MvvnJdjXGiYI7QyoJ96o77NZnHZrFfmhSfqqUB7orTbpdttpA9ViXWpXa5l5YffBC41kOSsoGnQAoOLNAa5FRIz/wDOEZruv+4E9DBCJfqSVKPN2kwOkghMwkaLQaCp9ya/RPCHuBV6ZppuTeU+Kt4CFDicWQA6ySAIUlaItl6SnEvNocQaoWkKSeoiojOZyY9At7eLyamUgE8OkAKnsWkV6jBLZDaZclFtE1LK8vor6Q9+KOe1x6W9HSlwn0itWQmleSsXJB8wKaQJO4qQkqdEuM7ubStBheSlL3ia8RVR8lJMVL3Pb225JpOZbKSrqqorP2QD3wqtS1pVYnEtuLKUjdrCQpRSMgFhPSKSMulqDrBy5IKLSU7aGNuZdTVneJwhRVkaHgQOiE9dNaCM1K0o/Iq5DW0Ve6nLOfV/dodorq6SDXwqf6YcrStZqXSFPOJbSVBIKtKnQQOvpY7c1KLQ6tLYHSStRACVDQknhwPUTCDZl8mHmPQrRGJKThS8g4hlklRUMwR7YrUajWujfS38hStBXa9aCFMsMpUFOKcCgBQmmFQBy5lQA55wRvyktuWc8f8AlzCUqPUsAHyiXY2eSbTgmG3C/Q1bJUhSQeB6IzI4V0gpf2yjMSLqU+ukBaPpINcusio74lNptnWsI+X7sAzcooI/vWzvGiNcSeA7RUdtIASu0tzcNOCVU8nDhfUg5ocHNOE0BFFAmg6VOBhkulelqdYQQtO9wAuIqMSSMiSNaE6HrELV4LPesyaVPSyCthz/ABDQ4c1DkK514EngYsv9kcvZnbZ024XZyZW2pll5YUhK8uKiTnTIV1015Q9pUCKjMHQxnN7No0s/IOIZWreupCcBSoEAkYqn1fVroYdrugCUYASpIDSAEqFFCiRkRwMWDWkSS5CMSJCxfC0nA7KyzCyhx90FSk6htGa/H4GG3SIsgfaZLJKpZpKUhczMIxkDNQR0RiPGmOH6EO9Pyls2e37AK/eo/gh9gx2yvSF+7lsIdfm2W2kttsOAYk0GJSq4yUgUrUa8YYIRtli8aZxZ1VMqJ8AfjDzFg7VkexS2cz63WHw6tTikTC01USTTIgVPDWM7s65Kph+baaWEPS7nQBySU4ljUZgiiSD/AP2HbZc5Uzo/9ST41/KONgfJ2/OJ9tuvf8kr4mMatRsemxgvbYLs1IlpKyHQAcjQLUBmlX7p86QL2UzjapMtpQEONLIdHFROijxqRl1YTDrGeWX+qW880MkTKMQHDERi8wvxjSWJJ/gVlUFNqVk76QUsDpMkODs0V7jXuhLsi7szLFmekQHm1p9QqooYhRSFCoxUVWhHFIyyjX5hgLQpChVKgUkdRFD7oy+6djommZiznVqCpZ4raWk5jMpJA0IBzp+/wgzj5rFF4CbVgztpvIXPoDMu2ahkHNR/ezPYSeFQBmTGgAUjNW76zFlv+izvy7YAKXUii8J0JB9emh41BzMaDZtptzDYcZWFoOhHkRqD1GFBr9DKy1EiRI0CJ92xjtW0V+yGmx9XPyEXrBvUZubmG0JG5YokOVNVLqQerDkfDryXbItAtPW05oUHEO0Bynwi/skk8Ehj4uOKJPHLojyPjGMXlL7G0OsZ3eee/Sc83Z7WbLascwoccOqR2Vw/SV1QQv1fbcfq0t05pzo9HMorp/WeA4anhW9cW6QkWOnQvuZuq1pySDxA58SSeUJvqfSv0ixktsWTLyHpMymqQsY3BXojADkgcOPjC3cuzkzKX7RnEpUXsQSFCqUtJyNAeGVOxPWYvbVpxTdnqCTTeLShXZmo0+r4VjtdqQcRZCULNVKYUQKDIKCilPcCIj7qLxYw2ZONvMocZILakgooCBThQECnZFe37vtTjRadGWqVD1kq4KSeB84D7MZoLs1nmjEk9yj8CIYbStJuXaU66oJQgVJ+AHEnQCGncch0zJbYst1130afm90Zdura1pJbcQCen6w+UzA4k0pqDWvYdoyzWJC5cTzYFEqRKhKq8SVk4j3iLloOTNuvJCAhlhFS3jVQkZBSqarPDoiia0rnmbl9mMy0gBq0XEEaJAWlPdRz4R56bdpGl1sCyL0mp2sjMO2fMV9R7NpR5KzI8T3RoN8WkmzpgO0NGSSdOkkVSRy6QBhFt27tpBBS+23PNgZKAG9T1pUAF16ukOYMBhfFz9HOSbpOMOISnEDi3daqSqo+aUgZ8FU4RVLptM6ryhusPZ6pp6UmmnMHQSX0GupQMeEjgo6g6ajlGhUjy2ch2R6jeMVHRm3Zml+5OWE3KMNNIQ648hbikoAOEqwgEjmamnVGlxjNrT+8t1Lh9REy22DwGEgU8amNmgQdtilwSE9Hylumv/JlOj2qUKnwJhwjP7+2K+1MotGXp8iirgrQkJOlOIKSQeoQp6skQJtBeV+kXSkkFEoaEGhHrVoR9I+MPtxpxTtny61EqVgoSTUnCSnM8TlGf3pdD9oFSc0vyClI72nFDv6MOOy1/FZrY9lSx9onyIjOD87FLtB+y84HJ5k6omCfEqT+GHtaqAk6DOECzlei288g5JmkYk/Spi8wvxhrvZPbmSmHOIaVTtIon3kQ4Oo/QXsVdj/SZmV+09+EH4xybcw3kUPaap/9sH4QT2TyeCz0q/aLUruBwj7sCNbydiM//h/3gemP2LlmkxnG0Fe5tOQf6wk9gWK+5ZjR4zXbMKJlV+ytfkg/CH4naGOy1bt9X5l9UpZyKqBKXHuCaZHCTkkDTEe4aGKQQ1YKm1uIcmHn0qC3AoAChSVBKVa1NDUmppwjQLLsxplJ3TaUbw41YRqo5kmAO0mwDNSSikVcaO8TzIA6Q70+8CI4ur5KmtFgsydsSwURjTmAfVcQriK8DplmDlrGYyFovWLPrbJJbCqLTwW2fVWB7VMwedRDFsVWaTQ+b8me846+4CL216zUKaYeI9R0IURkcCqkivaMuVYD80evkqw+kfmnQpIUk1BAIPMHMGJHOQlUtNIbRXAhISmpqaAUGfHKJHoMzLL5XdmZATD6Hd6zMlSXgRmAsnBXPOlaBWVNKZw5bNQP0YxT9/xxqi9fNoKkJkEV+RUe8Co94gXssexWc2PZUsH6xPkRGSVT/Bt3EXLOlk2RaCjMoxNvE7qaNSU1qSFcidCdeOlY01iYStIUhQUk6FJBB7CIo3isVE3LuMrHrDoniFD1VDsPxhAuXdkPMksTD8pMtqwPoSapxAmhU2qmo69QY5XF0jt5O22GdUrcSyASTicUB+6CB7sR7oZ9n1qekWeySalA3au1GQ8U0PfCpJSri7cbbfc36mWCFLwhOKqVH1Rl/wAyndHu5zps20XpFw0bdOJknn8z6yej2oAgp+a/wrWKO9xZr0KdmJBw0CllbNePUO1FD/SY634ZVO2hKyNSGsO9cpxFSPIEDrXBi+1zfTUpcaVu5lvNtelaGoSSMxnmDwPaYB2btB3JU1aDW6mkIIS4U5LoKgEjSpGoqk9UV48r0dvKLlz5dL0/NPJSA2wBLMAaBKfWw94+0YeIUdlsths9Cjq6taz2lVPhDdDhoMtlWXtNtxxxtCwpbRAcSNU4hUV7oStsMq36GlzAnebwJC6DFSiiRi1plFmz14LemE8HZdKj2pwCvn4x82t1VJttpTiU4+lIA1rRVKdZOXfBk7iyrDQ2WQRuGqabtNOzCIsOuBKSo6AEnujnIsYGkI9lCU+AAiheyZ3clMq5Mrp2lJA8400giPcO7SJ2XU86VBRm96kppWqOBqDkSo+EadC3s6ld3ZsuPaSVfWUo+VIZIMFSLJ5JHCdlg42tB0WkpPeCI7xIYTC7PcUXbNOLCc2CqgNKOrScjl6rlIdNkjuBEzLH1mntO3on3o98JFpo3bYWP+TPup/y1D7h8Yb1u/o+28ZyYnE68ApVNexY8HI8sMOzZ5Rb2pySkBida9eXWK/RJBTXqxZf1xV2mXiS7IMJbP8AiSlWvzRQ5/1FI7jyhqvtPNNSTpeQpbahgUE0B6WQNVHKhpz7IxK7tnKmpphk4lAqAIqckA1XTkKVPaYXiOnS5JFWrN8sOzwxLNNDRCEpqOJAzPeanvhAu+5vrwTKxogLH1cCPOHiSl0yEmEqcKkMIPTXStBUitOWg7oTtkllL+Xm3EkF00RUUqCSpahXUEkZ9Rhy3FBXLNGjPNtCP1Vk8nT70LjQ4zfbQ9VqXb4qWo+Cafii+J2skdmgyKqtIP7ifIR9nJpLTa3FmiUJKlHqAqY9SzeFCRySB4CEu/08qYcas5k9N4hTxHzWxnn20r/SOcJukRK2CNmNolqYW2tsNpmwXmafuqUCkdVK0H7vXDLtOl8dmvfu4VeC0/AmKV/ZISzMrMNCnobiAB/DNEke4DvMHL3tB2z5imYLKlDuGIeUBKouIuUy7Yb+OWYX7TSD4pEfYHXEex2dLH+GB9Wo+EfY0WgvZL8TO7s+ZV/DKe9XRHnFTZtZu5s9qoopyrh/qPR+zhjxtDTvGmJetPSJltB+iCVK8oaW0BIAAoAKAdXCDVysvB6gNIXcDM4/MpVk+lIUimWJOqq149nODMSFQTPbLH/1FMV/ZZfVZgvf66RnGgtrKYazbIyJGuGvA1zB4HtMC51G5vAyo6PskV6wlQp9lPjD/GcVaafuNuqYn3Lv0mZSGZg7uaR0VJV0cZGVU1+dzTrXTKCN+mEKkJhS0JUUtqKSQDQ0yIJ0PZHi8txJadOJYKHf2iKBR5Yhorvz64TLxbPXZeVdcM64ttCa7shVDpkemR7o59SVPJypsGXNtK0TLuCVdTglhi3akg4grESEkjqJpUa5RqF07wCdlUPUwk1CgNAoZGnVxHUYz+zjOy8qluUlAtqYZSd6mpXjWkY1KNaCmYAIAFBrnD1cm75kpNDSqY81LpoFK4DsFB3QfDvRZAKWVivC5T5ssAfBB+MWtpS8Lcor2Zts/eijcs761bQe4JO7B/qp5NiLO1T+4lxzmkeSovpbJyh2ha2ju4bNmOsJHitMMsKe1E/2a79JH30xpPtYVsMXXbwyUsP4KPuiCkDLtrrJyx/gt/dTBOKtHMXbNtpx20plmo3LLaBSgrvFZk110qKdUMUJmz47x20HvbmikdiNPOHImJF2rOZk0lZKZyRn1rWUJRNuPBQAJOFJqMyNQfKGKWl27bs4Yk7paFFKFVxFKkgCtaCoI1H+0CXbPckbDmUupwOOOHKoOSlISNDxSCe+Gi4dgrlGFJURhWsLQATUAoRXFlkcQMZRWa+MjbM3vnNzyGGpabScLa+i6Mw5QUTVWhIFdaHPMVFYL7J5pDCJh14tttnCEuLKQSRXElJOZGmXOGfaq+E2csUFVrQkdRrWo66Ax7k9mUinCpTNVACoK1lNaZ9GtNeGkToang7qVC1fC8a55hxxpJEiwQVKVVO/XiACBTPBU1P50EaVZ6wWmyAEgoSQkaAEDIdQhN2sUbs4NoASkuISAAAAAFKyA4ZCL1hX+kzLNFbyGlYQChSqkUyzoOqvfDTqTtkeVgbIy+3len22ywM25emLl0emv34UQ0ubSpAV+XrTkhZr2UTmIzu4dsKafm5xSVuBLZKggVJU44mnYNSTyBiTknSOins1W894m5GXU6vM6ITxUrgB1cSeABgLcGwXEhc5M5zMxma6pQcwmnCuWXABI4Qo2JeFm0J7fT7iG0NCrDSjRuteJOpFATXU04CkarLWk05/duIX9FST5GLF9Ts5qsA++MnvZGZR/CUR2pGIe8RVsN/f2Sg64pYpPaElJ8oOzSQpCxwKSD4Qs7NulZbQPJY+2qE+78JwfNlz2KzWh7JWn7aj8YkV9kx/UCPZeWPun4xI6HaiS2dL0zaRadnIWaAFxX9RASj3wzP2uyj13m0/SWkeZjP9rEnhelJhSSWknA5SuQxJNMtKpxU7IUbcfkS0fRZR5JKhR1xSimlcwBiIqaecZufS2NRtI15y+0kk0M0z3LB8o9y975NfqzLNetaR5kQlWZbtinorl0sq47xqufaMVO+kWbAsSRnnptO4ZLbS0hpTRUmqVA1JKVUOYhKbeqJSKF6bTKCneK3s2w6FSbiMOF1DissQSKKKCMJSKfN4EwelbtWktAU5aJQsipQlpJAOtCaitNNIXbbuNLt2hKS7BcRvcSlkLzSE5goJGRyOcaqhNABmaDjr3xIxtuzm60Ja5u1ZPNxDc60NS2MDoH0QM+4GO8zeSXtKSmG21Ud3SqtLyWCAT6vHMaisN8ALx3NYmwVFOB4DouoOFYPCpGo7YTi1olo87P38dnSx5Iw/VJHwg1PTQaaW4dEJKj3AmA9xbGclJJtp2gWCoqANQKqJpUa5QN2p2xuZFSAek8cA+jqv3Cn9UW6jbOq2VdkUsfRXXles68T2gAfiKo6bTDnIp5zSfh+cX7iz0smVZl232luJRVaUqBOI9JWXHMmKG0U/L2d/7oeaIHoL6h3hV2morZr3UUH7aYaoA38Yx2dMjk2VfVIV8I0l2sK2Lk+2V2Cy4knGy226kjm2RX3Vh4k5wOModGikBfcQDCvdZre2IlHtMOJ97gEWrlzWOymVcmSn6uJPwgx/4VlHZNnJLVxU+s/dgbeW01/p2UQkkBASKfzMWPxFPCCWyI/2cP5i/hHKSbS5b7+IBW7l04agGivk8xXQ0Uc4PpiLlnvawuso03+0fQn3K/2j7tSdKJVnCSP1hGhpoFU0jztG6T9nN+1Mg+BQPxR52uLpKs/+4T91cdL1EXB52qrxJlGvbmR7svxQ+QhbROlN2anm/X7TUPsOPcyPSEDaz00yjX7R/wCAH4oNHZxZ5NfRx9ZynhigLfhW8tSzmuS8ZH9Sf9Jh/iJJydnN0kZraN3JZm15NlthGBaFlaCMQOS6EhVdKe6NFl5VDYwoSlA5JAA8BCWpW9vAP4Et7zX/AFw7rVQE8s46CWTpcGd3SsVicmLQW80hxPpGFNRpQrrhI0rlBeZ2VyKs0trbP7i1e7FWKeyIVln3PbmFH7KfzhztCdDLS3VeqhJUewCsSMU42ytuzE7dfesubcZlphzBkTVQOakioWKYSrrppSD9hXmmrNkWt5KhUuoVbcCwDVdVDEM+fIQlyrKpubQXiQJh4BS6GnTVnQ6dQ7OqNyt+7Tc3KmXPQSAMBA9Up9Wg48qcjGUE3bQpNLDMhu3emel21Il0FSFKKv7oqzORoR2e6JG0WLZSZVhtlGaW00qdSdST1k1PfEjReG62FyXscrau+zNhAeTiCF4wKkAnMUUBqOqFja0gJkEUoAl5FAMhovQQ8wkbX/8Ah/8A3U+S4U15WSOxnmbKZmUDetIcBSPWSCcxwOojM7CuYH5qd9HeXLKYewtFFSKVXkcwrgOPjGpWWqrDR5tp+6IT9mhxO2gv2pk+4r/OJJJtFTpMXrqWTMs2uG1kPlhJC1YzRCXBWqcWdel6vWe2NQftZpDqGVLSHXAShJ1NNaQt3kuw/vFOSJS26+QH3VKOIJAAG7rXCMs6Z5CFW+twfRZb0gPPPOoWMalq4HKqeKelTidYiuCdIuJGsxIQpG57qmUOytozCErQFJCzjFCK0OY8opXevJaqmA+G25trERTJLvRNCRSgPgYXX7oPSGdpdqLYZl1IcU3WYTiKSRVIBJBpqOqEafEzbk24WqBtoHAFGiUprQZgHpqpXu6ouX+vc3OsNN4HGXkOgrbcSQQMKhUHiPA9UaNde7bciwGm+kTmtZFCpXM8hwA4QK65fAu1fJjFp3MnJRTZWiilrCGyhaSSs6YaGoPXlBi3bWtAuSaJmX+UbcBarkXVVRkSCU10rSnrQ5XtVvLUs5n2VKdPdp90xwv7nP2Yn+NX7TX5QXCrovVY8S6lFKSoYVEAqTWtDTMV40PGPE/KB1pbZyC0FJ/qBEd4kekyBN2rD9ElW5cqx4AaqpSuIk6VNNecL+zVf6m8ydWnnEU6jn5kw7QkXQO6tO0WPaWl0D6VSfvCA1TQtpnzZCr9QUPZeUPcgxyuscdtWgrkAn7o/DHzZQcKZxn9nMH31T+GJs86c9aTn8Wn2nPygR1ET5Ol9DW07MTyWpXvT+Uc9sR/VWTyfH3Vx7vLnbUgOSVH7/5R82xj9SR/OH3Vx0tSOW0eL8Gs/Zf8yv2mof4z2+K/12yTzWPvNRoUOO2F6Rn1oq3l4WE8Gmq/ZcPxEaDGe2D8rb82v9m3h/yk/Aw+TkwG21rOiElR7ACYkOX8nS4Ei5B31p2i/qAoNg9QJHkgQ4W09glnley0s+CSYU9kcufRHHT6zryj4ADzxQfvo7hkJk/wlDxFPjHR7LOewLslapZyT7Tiz7wPhHfalPbuznBxcUlHian3Ax02ZN0s1nrKz9tUB9rqsSJVr9o98An8UTXh/hfUVLz2f6NZEkR6zTjSz9JQUpX2jGlpNRWE/ao2P0YvqUin1gIabPXVps80JPuEWOJNfRHosRIkSNAkhH2v/wDDx/NT5Lh4hH2v/wDDx/NT5LgeJ2sUdjZZR/V2v5afuiFHZGKyz6/bmFH7KPzMM0u7SSSocGAfsVhe2RJ/s+vN1Z+6PhE9SO4Y6xQt2zvSJZ1r20KSO2nRPcaGL8SNAmfXFtv+yHsR6Uslwd2EqT507oObOJfBZsuOaSr6ylEe6kZxak56Iu1JYZb1QwDtXU0/oV7o2CxpTdS7TfsNpT4JAjHw8v6HISNsrQ9HZVQYt7StM6YVZV5Qx3XsJ2VxJMwp2XKQWkrFVoPEY+Kaf+DiA2yj9TbP8b8C4dbMXVls820n7IipednPtFBv5W8CuTEt7zT/AFxyvgcVr2cnkSr3/wC0dLmfKWpaTvJSWx3Ej8IjxavTvBLD9mwSfB0/EROP0vP4PsSJEjYzJCNMHc2+2eExLkHtTX/QIeYQ9oitzN2fMey9hUeolPwxQJ6sUTxc5W6te0GdMZ3gHfXyXHzZUarnlc3/AIr/ADjlayvR7wML+a+gJPaQpHmEx62TK6U6P4w83IzXcl8sT0WLZNbfkxyZPk9Hva+msgOp5PksfGOU4qt4Wf3Zc+Tn5xf2ps4rNcPsqQftgfGK+2ROUA71OdOxnOZR79yY0qMlvDMYpCyHPZUkHuwg/djWSYUNv8JIz7Z4cdoWi5/EoO9bn5CD+0Ke3VnPmtCpOAf1kJPuJhe2Q9ITjntOj8R+MdNq75cErKJ9Z50EjqFEj3qr/TBTrwy+oY7jSW6s+XToS2FHtXVXxjhtFXSzZjrSB4rSIYWWglISMgAAOwZCFbaiulmu9akD7aYcsR/CLLLWz1NLNlvoE+KlGAG0A47Rs5v+Ji+2j8oZbjppZ8t/KTCzeH5S3pNHsN4v81XwEGXal9FWwptTP9mu/SR99MMNi/4Zn+Uj7oha2sKpZq+taB76/CGmzE0ZbHJCfIQl3MnBZiRIkMJIStria2f2Oo/EPjDrCjtUTWznOpaPviBPtZY7CEmrFZaTzlB/lQJ2Rn+zh/MX8IIXccxWS0f/AE3kkiBex9X9nkcnleSDBXcvoXDHiJEiRqAya+1khVtsA6PFonuUUn3JEazGH33toqtVTo0YWhI5DAan7WKNvQqoBGhjLw2rY5aQjbYU1kUdTyfurhqu+5WUYPNlB+ymFva0itnnqdQfMfGL0lO7ux0uezKA94byi6m/onAN2WoxIm3/ANrMqp2DP8RjlIjHeF4/s2APEN/nBLZmwG7MaJyxY1n6yvgIEbOXlTU3OTpThS4UpT+QPGgCa9sFaii+5oUSAl37yeluzKQiiWHN2FVri1qaUyzHXqINxqnYCQk7XJesgFjVt1KvHEnzIh2gHfeQL0hMIAqcBUB1pooU8Ik1cWVbFXaE50rNmuTianqOBY8jE2Tq+Vnh/FH3nYrXimxNWCy6nVotg8wU/Jnzr2ERx2NP1ema6lKFfaXXzjG/OjT0nS1raDF4AopKhhQ1kaUKwkV7q6Q4bQGcVnTI5Ir9Ug/CM3vYP7c/7zP/AOONXvKzjk5hPNlf3TCjnqQXwZPaTuKw5U8W5hSf80/lGrW1aO7knXuTKlDtwkj3xj6HMVhrHsTgP1kf7w/XytAIsUV1dabQO1QST7gYMHSf0Vo57H5bDIqV7bqvABI8wYpE+l3g5olUe9I/1r+zDBcBrc2YyVZdBTh7FKUqvhClsmtDezk0pQqpxOPFyqskinXiH1YvEUd7s1SE3awqlnq63EedYcoSdrv+A/7qPxRpPtYY7D1z00kJb+Sj7ohSkqu3idPBpqn2EDzUYcLq/wCBlv5KPuiE7Z8C/aU9M8KlA715eAQPGC/SirkvbX1fqAHN5I9y4c5VNEJH7o8oSNsCv1Vkc3x91cPaRlCXc/wj0j7EiRIYSQmbWHKWeRzcQPeT8Ic4Rb3bMhNuLeadUl1ZBIWao4DKgqnLhnAndYFHeQhYS93YyFKyCZUk/VJijsfRSQPW8ryQPhHFrZtMJRgFpPBFMOHCrDSlKU3lKUypFmx9maWCjFNTC0oUFJQFYEVBrmkV49cBKVrBcDrHGbmA22tZ0QkqPYASY7QPfsRtbq3FYjjaLSklRwFBNT0dK8KxqwGEvTKVSayVAvPzOJSdVBKUqIPVVSz20je7ICvR2sYIVu04gdQcIqD3wFmNnMipKQGQgoIopClBWXM16XfUwyxn4cHHY5SsVdp7VbNe6ig/bT+cVZZsuWBROplDTuSfyg/emxjNyjrCVBKlgUJrSoIIrThlHq7tlGWlGmFkKKEYVEaHnSvCK15vwl4EG6k+8mw5pQxLwlSGhmaJKUA4QOAKifGF+xbRmUyyW/TW5RlJVhBNHFGpJySMVK5VJA8I2qTkkMpwNoShA0SkADPXIQPti6krNkKfaC1AUCqlJpUmlUkVFSdeZgvw3SyXqRll05JKmd5+lfRFqUSpvFTPTEqqxUnnSCz16JiV9W1JWYA+atCiT3tpPnDanZtZ4/6fxW5/qi5KXLkmjVEs1UaEpxH7VYihJfzK5ICIvzNMpBmpFeAiu9YONFDmDTgO0wSlbwMWpLvtS7hSstlJxJIUnECAaceOhhjAjw3LpSSQkAq9YgAE9p4xrT9wWhDvBYTdn2I6ziBJwkk/OcKkVwg6ZDTkIA7H6pnHUEUJZrQ9SkEe41jWJuTQ6nC4hK060UkKFRpkYTpOx1N2444nCELYrTOvzE6UpqmusZyhUk0JPDRYvFcP0meZmkrCAgpLiSCSrAoEUpxIy7hAW09rjawttqWcWCFJqVAa1FcICjGkxyalUJrhSlNczQAV7aaw3H2JfufnNqde9HWymu5UsLVRNekBQVVTLLhB6Zv36Qy0zNMJcbaKSN2tTauiKUPrAgjLh3Rstl2IzLJUlhtLYUrEoCuZ7/KKdq3NlJn+8YQVe0kYVfWTQnvjL/FJLDH1oBPX2l5mzpncHApDChu1ABSQRhFAMinMCo6tIEbGLNID75HROFtJ50qVfhhgkNl8my5jAcVkRhWuqSFAggigJy64Z5GRQy2ltpIQhIoEjQf+c4ai205BbVUirb1vNSbJdeJCa0AAqVE6BI56+EY9fK/659IbCA20FYgK1USBQYjTKlTkOfGkbPadlNTKN28hLiK1oeY0I5GBibiSI/6VrvFfOOnGUsLR0WkLdk7UJNhhlk71RbbSkqCMqpABIqoGndHbZqtO+nN2CWVuBxpeEhJCiqoqR6w0I6jDOq6soRQyzH/xo/KL0lIoZQG2kJQhOiUigHE5dsVRdqyNrgVdpdivTTTCWUFZS+CqhGQooVNTpnDjEiQ0qdkskSJEik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2772" name="Picture 4" descr="http://www.essejota.net/index.php?it=vprhrtqrquugrmvgugvqujrltjuqvjvpvlvorhumuhutvtupvvrlvgvkrpqtqguluruoupumvrrrvnuiv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000636"/>
            <a:ext cx="1979584" cy="1663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“Porque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basta o tempo decorrido para terdes executado a vontade dos gentios, tendo andado em dissoluções, concupiscências, borracheiras, orgias, bebedices e em detestáveis idolatrias.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 4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Por isso, difamando-vos, estranham que não concorrais com eles ao mesmo excesso de devassidão,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” </a:t>
            </a:r>
            <a:r>
              <a:rPr lang="pt-BR" sz="3600" i="1" dirty="0" smtClean="0">
                <a:latin typeface="Calibri" pitchFamily="34" charset="0"/>
                <a:cs typeface="Calibri" pitchFamily="34" charset="0"/>
              </a:rPr>
              <a:t>1 </a:t>
            </a:r>
            <a:r>
              <a:rPr lang="pt-BR" sz="3600" i="1" dirty="0" err="1" smtClean="0">
                <a:latin typeface="Calibri" pitchFamily="34" charset="0"/>
                <a:cs typeface="Calibri" pitchFamily="34" charset="0"/>
              </a:rPr>
              <a:t>Pd</a:t>
            </a:r>
            <a:r>
              <a:rPr lang="pt-BR" sz="3600" i="1" dirty="0" smtClean="0">
                <a:latin typeface="Calibri" pitchFamily="34" charset="0"/>
                <a:cs typeface="Calibri" pitchFamily="34" charset="0"/>
              </a:rPr>
              <a:t> 4. 3 e 4</a:t>
            </a:r>
          </a:p>
          <a:p>
            <a:endParaRPr lang="pt-BR" dirty="0"/>
          </a:p>
        </p:txBody>
      </p:sp>
      <p:pic>
        <p:nvPicPr>
          <p:cNvPr id="33794" name="Picture 2" descr="https://encrypted-tbn2.gstatic.com/images?q=tbn:ANd9GcTchd4GidWVp2u-Sy48QkvZ_l7nLDSZdv-IOFy4WP9bDOsFOXX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5120702"/>
            <a:ext cx="1857388" cy="173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4400" dirty="0" smtClean="0">
                <a:latin typeface="Calibri" pitchFamily="34" charset="0"/>
                <a:cs typeface="Calibri" pitchFamily="34" charset="0"/>
              </a:rPr>
              <a:t>Apenas Roma tinha autoridade e poder para executar e prender, mas a partir de denúncias da população local podia iniciar um processo de perseguição.</a:t>
            </a:r>
          </a:p>
          <a:p>
            <a:endParaRPr lang="pt-BR" dirty="0"/>
          </a:p>
        </p:txBody>
      </p:sp>
      <p:pic>
        <p:nvPicPr>
          <p:cNvPr id="34818" name="Picture 2" descr="http://pastormarcelosantos.files.wordpress.com/2011/08/cristc3a3os-no-coliseu-romano-001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4286256"/>
            <a:ext cx="3071834" cy="21886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2864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“Amados, exorto-vos, como peregrinos e forasteiros que sois, a vos absterdes das paixões carnais, que fazem guerra contra a alma,</a:t>
            </a:r>
            <a:r>
              <a:rPr lang="pt-PT" sz="3600" b="1" i="1" baseline="30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mantendo exemplar o vosso procedimento no meio dos gentios, para que, naquilo que </a:t>
            </a:r>
            <a:r>
              <a:rPr lang="pt-PT" sz="3600" i="1" u="sng" dirty="0" smtClean="0">
                <a:latin typeface="Calibri" pitchFamily="34" charset="0"/>
                <a:cs typeface="Calibri" pitchFamily="34" charset="0"/>
              </a:rPr>
              <a:t>falam contra vós outros como de malfeitores,</a:t>
            </a:r>
            <a:r>
              <a:rPr lang="pt-PT" sz="3600" i="1" dirty="0" smtClean="0">
                <a:latin typeface="Calibri" pitchFamily="34" charset="0"/>
                <a:cs typeface="Calibri" pitchFamily="34" charset="0"/>
              </a:rPr>
              <a:t> observando-vos em vossas boas obras, glorifiquem a Deus no dia da visitação”. </a:t>
            </a:r>
            <a:r>
              <a:rPr lang="pt-BR" sz="3600" dirty="0" smtClean="0">
                <a:latin typeface="Calibri" pitchFamily="34" charset="0"/>
                <a:cs typeface="Calibri" pitchFamily="34" charset="0"/>
              </a:rPr>
              <a:t>1 </a:t>
            </a:r>
            <a:r>
              <a:rPr lang="pt-BR" sz="3600" dirty="0" err="1" smtClean="0">
                <a:latin typeface="Calibri" pitchFamily="34" charset="0"/>
                <a:cs typeface="Calibri" pitchFamily="34" charset="0"/>
              </a:rPr>
              <a:t>Pd</a:t>
            </a:r>
            <a:r>
              <a:rPr lang="pt-BR" sz="3600" dirty="0" smtClean="0">
                <a:latin typeface="Calibri" pitchFamily="34" charset="0"/>
                <a:cs typeface="Calibri" pitchFamily="34" charset="0"/>
              </a:rPr>
              <a:t> 2. 11 e 12</a:t>
            </a:r>
          </a:p>
          <a:p>
            <a:endParaRPr lang="pt-BR" dirty="0"/>
          </a:p>
        </p:txBody>
      </p:sp>
      <p:pic>
        <p:nvPicPr>
          <p:cNvPr id="35844" name="Picture 4" descr="https://encrypted-tbn3.gstatic.com/images?q=tbn:ANd9GcTP4tKXotJUs3Rf8XNL3gNTOi87fym6G_exjNDXm5xcaO0gaCYu0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9" y="5429240"/>
            <a:ext cx="1428759" cy="14287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 smtClean="0">
                <a:latin typeface="Calibri" pitchFamily="34" charset="0"/>
                <a:cs typeface="Calibri" pitchFamily="34" charset="0"/>
              </a:rPr>
              <a:t>NOGUEIRA, Paulo Augusto de Souza. Como ler as cartas de Pedro. </a:t>
            </a:r>
            <a:r>
              <a:rPr lang="pt-BR" sz="3200" dirty="0" err="1" smtClean="0">
                <a:latin typeface="Calibri" pitchFamily="34" charset="0"/>
                <a:cs typeface="Calibri" pitchFamily="34" charset="0"/>
              </a:rPr>
              <a:t>Paulus</a:t>
            </a:r>
            <a:r>
              <a:rPr lang="pt-BR" sz="3200" dirty="0" smtClean="0">
                <a:latin typeface="Calibri" pitchFamily="34" charset="0"/>
                <a:cs typeface="Calibri" pitchFamily="34" charset="0"/>
              </a:rPr>
              <a:t>. 2012.</a:t>
            </a:r>
          </a:p>
          <a:p>
            <a:r>
              <a:rPr lang="pt-BR" sz="3200" dirty="0" smtClean="0">
                <a:latin typeface="Calibri" pitchFamily="34" charset="0"/>
                <a:cs typeface="Calibri" pitchFamily="34" charset="0"/>
              </a:rPr>
              <a:t>ELLIOTT, John H. Um lar para quem não tem casa. </a:t>
            </a:r>
            <a:r>
              <a:rPr lang="pt-BR" sz="3200" dirty="0" err="1" smtClean="0">
                <a:latin typeface="Calibri" pitchFamily="34" charset="0"/>
                <a:cs typeface="Calibri" pitchFamily="34" charset="0"/>
              </a:rPr>
              <a:t>Paulus</a:t>
            </a:r>
            <a:r>
              <a:rPr lang="pt-BR" sz="3200" dirty="0" smtClean="0">
                <a:latin typeface="Calibri" pitchFamily="34" charset="0"/>
                <a:cs typeface="Calibri" pitchFamily="34" charset="0"/>
              </a:rPr>
              <a:t> e Academia Cristã. São Paulo. 2011.</a:t>
            </a:r>
          </a:p>
          <a:p>
            <a:r>
              <a:rPr lang="pt-BR" sz="3200" dirty="0" smtClean="0">
                <a:latin typeface="Calibri" pitchFamily="34" charset="0"/>
                <a:cs typeface="Calibri" pitchFamily="34" charset="0"/>
              </a:rPr>
              <a:t>FELDMEIR, Reinhard. A primeira Carta de Pedro. </a:t>
            </a:r>
            <a:r>
              <a:rPr lang="pt-BR" sz="3200" dirty="0" err="1" smtClean="0">
                <a:latin typeface="Calibri" pitchFamily="34" charset="0"/>
                <a:cs typeface="Calibri" pitchFamily="34" charset="0"/>
              </a:rPr>
              <a:t>Sinodal</a:t>
            </a:r>
            <a:r>
              <a:rPr lang="pt-BR" sz="3200" dirty="0" smtClean="0">
                <a:latin typeface="Calibri" pitchFamily="34" charset="0"/>
                <a:cs typeface="Calibri" pitchFamily="34" charset="0"/>
              </a:rPr>
              <a:t> e EST. 2009.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Bibliografia 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1.bp.blogspot.com/-z_IhiwVGDz4/UFiRjbud65I/AAAAAAAAEFA/gw2lIG6Ii_s/s1600/Livros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786322"/>
            <a:ext cx="1794978" cy="1566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140</TotalTime>
  <Words>921</Words>
  <Application>Microsoft Office PowerPoint</Application>
  <PresentationFormat>Apresentação na tela (4:3)</PresentationFormat>
  <Paragraphs>66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Concurso</vt:lpstr>
      <vt:lpstr>Forasteiros e perseguidos </vt:lpstr>
      <vt:lpstr>Slide 2</vt:lpstr>
      <vt:lpstr>Forasteiros </vt:lpstr>
      <vt:lpstr>Quem eram?</vt:lpstr>
      <vt:lpstr>Slide 5</vt:lpstr>
      <vt:lpstr>De que viviam?</vt:lpstr>
      <vt:lpstr>Slide 7</vt:lpstr>
      <vt:lpstr>Perseguidos </vt:lpstr>
      <vt:lpstr>Slide 9</vt:lpstr>
      <vt:lpstr> 1. Romanos como agentes da perseguição </vt:lpstr>
      <vt:lpstr>Slide 11</vt:lpstr>
      <vt:lpstr>Slide 12</vt:lpstr>
      <vt:lpstr>Slide 13</vt:lpstr>
      <vt:lpstr> 2. Judeus como provocadores da perseguição </vt:lpstr>
      <vt:lpstr>Slide 15</vt:lpstr>
      <vt:lpstr>Slide 16</vt:lpstr>
      <vt:lpstr>Slide 17</vt:lpstr>
      <vt:lpstr> 3. Vizinhos provocando perseguição </vt:lpstr>
      <vt:lpstr>Por exemplo:  </vt:lpstr>
      <vt:lpstr>Slide 20</vt:lpstr>
      <vt:lpstr>Slide 21</vt:lpstr>
      <vt:lpstr>Slide 22</vt:lpstr>
      <vt:lpstr>Bibliografia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Estrangeiros e perseguidos</dc:title>
  <dc:creator>Notebook</dc:creator>
  <cp:lastModifiedBy>Notebook</cp:lastModifiedBy>
  <cp:revision>17</cp:revision>
  <dcterms:created xsi:type="dcterms:W3CDTF">2013-05-14T12:46:11Z</dcterms:created>
  <dcterms:modified xsi:type="dcterms:W3CDTF">2013-05-17T10:55:24Z</dcterms:modified>
</cp:coreProperties>
</file>